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64" r:id="rId5"/>
    <p:sldId id="266" r:id="rId6"/>
    <p:sldId id="267" r:id="rId7"/>
    <p:sldId id="263" r:id="rId8"/>
    <p:sldId id="258" r:id="rId9"/>
    <p:sldId id="262" r:id="rId10"/>
    <p:sldId id="259" r:id="rId11"/>
    <p:sldId id="260" r:id="rId12"/>
    <p:sldId id="268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8BFF65-9F87-4C3C-9785-55AD76E74725}">
          <p14:sldIdLst>
            <p14:sldId id="256"/>
          </p14:sldIdLst>
        </p14:section>
        <p14:section name="Story" id="{162F2D0F-EB39-4975-9B7D-88F3398E6921}">
          <p14:sldIdLst>
            <p14:sldId id="265"/>
            <p14:sldId id="257"/>
            <p14:sldId id="264"/>
            <p14:sldId id="266"/>
            <p14:sldId id="267"/>
            <p14:sldId id="263"/>
          </p14:sldIdLst>
        </p14:section>
        <p14:section name="Autor" id="{76CD293D-7942-4CC2-888C-9CDD04A0E255}">
          <p14:sldIdLst>
            <p14:sldId id="258"/>
          </p14:sldIdLst>
        </p14:section>
        <p14:section name="Meinung" id="{3F3D83FC-B745-48D5-8024-334CB70AE2B2}">
          <p14:sldIdLst>
            <p14:sldId id="262"/>
          </p14:sldIdLst>
        </p14:section>
        <p14:section name="Vergleich" id="{50D877AD-7AF0-4C0B-950E-8DDCDA23AADD}">
          <p14:sldIdLst>
            <p14:sldId id="259"/>
          </p14:sldIdLst>
        </p14:section>
        <p14:section name="Themen" id="{B14BDAFC-C3D3-4142-A0D9-DF5F6492CB07}">
          <p14:sldIdLst>
            <p14:sldId id="260"/>
          </p14:sldIdLst>
        </p14:section>
        <p14:section name="End" id="{B617C91C-3879-46DB-BB0B-CEE679C2ADC1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379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27482-1BB6-4CE5-9DDD-5AEA559B812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0A4A1-8DA0-42DC-A7D8-18D65E886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0A4A1-8DA0-42DC-A7D8-18D65E886D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Hanse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Polis</a:t>
            </a:r>
          </a:p>
          <a:p>
            <a:pPr lvl="1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Viertes</a:t>
            </a:r>
            <a:r>
              <a:rPr lang="en-US" sz="1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 Reich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Rote Linie</a:t>
            </a:r>
          </a:p>
          <a:p>
            <a:pPr lvl="1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Spartane</a:t>
            </a:r>
            <a:endParaRPr lang="en-US" sz="1200" dirty="0">
              <a:solidFill>
                <a:schemeClr val="bg1"/>
              </a:solidFill>
              <a:latin typeface="Berlin Sans FB" panose="020E0602020502020306" pitchFamily="34" charset="0"/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0A4A1-8DA0-42DC-A7D8-18D65E886D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0A4A1-8DA0-42DC-A7D8-18D65E886D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6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263C-B20C-CC80-9638-498955979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11C44-102B-7776-A65E-E0874DA8B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4A81D-071E-2A94-19DE-83311916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5557-482D-68A9-C6F2-CC6C35CE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02673-806F-23C1-8625-19B8128E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5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8CCC-5542-E06C-8EF4-EA6176C6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EF853-8766-B172-D416-28E3109CC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E872-312B-3003-EE8C-96554655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04DC-482F-E8CC-B90E-01A461D4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84B7F-F71C-368F-3DA3-D98E5019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3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45935-ECAE-1860-12D2-972953F9E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E237C-178F-BC3A-6E21-DFA0CD461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F82C-9CF3-AEB1-33A5-C8608DFC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8B90-08CD-1D3A-1236-CF08F980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4122-65ED-DF67-038B-88D7F6E1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6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64E0-3143-7850-FF58-16EDE49F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ADBF6-557D-B56E-330B-4C33D8B3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2D8A-100F-B821-7D3B-AB3D2A26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26F31-A29B-529A-1570-1CB8057F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FC76-B49B-F4A8-9FD2-395214F5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DB5C-4EE2-2EBB-9608-99B2FE7E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F979B-0277-79D6-31A2-6A7332283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43514-0E4F-92E8-AE12-DEA2CB51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C85B-E868-C872-CA14-D539D7E4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83E3-5D09-0DE8-15C1-BD76E953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4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C547-E894-FE13-8722-2124C56C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CE71-20E0-EB49-6686-55E3A93EF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8AB8D-DDFA-45B5-E692-62759D152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D6DBF-4FE9-883C-F02F-EDBEB015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ABBCD-231D-19A5-1D19-4CE05D14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F571-3F92-3826-5251-F1C279EF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0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811C-BC3E-39C6-E0DD-C65166F8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119E-93DD-A6CF-1DA0-E6F099043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42507-B864-8B2D-A466-48D8800B4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E211F-E652-1A9A-8C93-9B91B6F34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5B47F-DA96-DE63-6A8E-18191F724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B3B97-705D-697B-0EAC-848736D71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FF992D-44A9-DB8C-EA9F-529BC20A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21187-27CC-20B2-13AC-03EA2708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F94F-6DC4-AF21-CA9B-65362645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7B7725-4FF8-211A-4CE9-7F8D63BA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1095B-3DFC-529B-4BC0-EB213566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08620-C684-DAA3-539F-15263D56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569B-1E34-DC2E-1D11-6A1AA9D2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E3F10-0B09-304A-192E-028D8C8A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1FAF-FC28-97EF-0C7F-090C41DB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6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403A-CD60-1837-A94B-536BCD02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AB10-B062-FC8D-0152-F1A1CFD8F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E3350-99E6-BD52-F866-AD6DD35C1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F5B7-4F12-EA32-493E-8BD8BBED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DAB92-F0E6-6D14-FC38-6A60C28A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61224-D622-A71C-1E94-169C2E79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4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F57A-CEE0-5602-D79D-CB90818A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67915-B006-ABAA-9E3C-5F4AC90B2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B7E5-5B06-0B18-7CAA-DCD7B5A16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C1499-571F-6FF3-8C7B-D6180CD7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B3F55-C48E-BF1D-0AAF-9A2A8AED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BCCF7-2E4E-BB80-FDBD-30B912E4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9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38FD8-87E6-21A5-7E7F-F5F47715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08DF1-121B-07C8-DA4E-F211F208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708C5-D40E-12FB-C0E2-64FE9C260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657739-3BA0-4BEA-9829-39599F1163F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3067-67FC-9B04-6297-BB45E6725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C5053-CFB5-CAFB-B07B-81043B23A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76B27-ED69-45B7-BE4A-92A729F90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583F-4966-C10D-FB35-9AB79482C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6C19B-0DEF-49CD-FAD1-67C559B8F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uclear">
            <a:hlinkClick r:id="" action="ppaction://media"/>
            <a:extLst>
              <a:ext uri="{FF2B5EF4-FFF2-40B4-BE49-F238E27FC236}">
                <a16:creationId xmlns:a16="http://schemas.microsoft.com/office/drawing/2014/main" id="{BB19B4C3-7FB4-598B-057F-014ABC86D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6796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5C49-4D39-BDEB-F802-B2332D14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Vergleich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91506-EB8A-B430-543B-9026285FC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29"/>
            <a:ext cx="10591800" cy="45985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Bester Teil der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Trilogie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2034</a:t>
            </a:r>
          </a:p>
          <a:p>
            <a:pPr lvl="1"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Mitschrift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eines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Charakters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2035</a:t>
            </a:r>
          </a:p>
          <a:p>
            <a:pPr lvl="1"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Weniger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Aktion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eher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in der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Länge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gezogen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B3942-3F7B-702C-4C8B-FF1A79B7E4CD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b="1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33550"/>
      </p:ext>
    </p:extLst>
  </p:cSld>
  <p:clrMapOvr>
    <a:masterClrMapping/>
  </p:clrMapOvr>
  <p:transition spd="slow">
    <p:strip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C4E-C1FD-34BD-038D-BA45E7ED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Intentionen</a:t>
            </a:r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en-US" sz="5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Themen</a:t>
            </a:r>
            <a:endParaRPr lang="en-US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A0BC-22DA-F0C9-7A79-CB5957CE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Konsequenzen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von Krieg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Religion und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Spiritualität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Überleben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Rassismus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Hoffnung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der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Menschheit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B6B7F-342A-06A8-C042-117E99397366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</a:t>
            </a:r>
            <a:r>
              <a:rPr lang="en-US" b="1" dirty="0"/>
              <a:t>Intention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28388279"/>
      </p:ext>
    </p:extLst>
  </p:cSld>
  <p:clrMapOvr>
    <a:masterClrMapping/>
  </p:clrMapOvr>
  <p:transition spd="slow">
    <p:strip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5A90-0E95-E94C-2FDE-EC93ECBE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171" cy="5992132"/>
          </a:xfrm>
        </p:spPr>
        <p:txBody>
          <a:bodyPr>
            <a:norm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END</a:t>
            </a:r>
            <a:endParaRPr lang="de-DE" sz="199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1796350"/>
      </p:ext>
    </p:extLst>
  </p:cSld>
  <p:clrMapOvr>
    <a:masterClrMapping/>
  </p:clrMapOvr>
  <p:transition spd="slow">
    <p:strip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0A9E-BE86-4D24-B4DC-D72AD14C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5206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Moscow Metro</a:t>
            </a:r>
            <a:endParaRPr lang="de-DE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4AE2-53BA-F4A8-C83E-40D16E3E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863"/>
            <a:ext cx="11484428" cy="498565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nach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Bomben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 Flucht</a:t>
            </a:r>
          </a:p>
          <a:p>
            <a:pPr>
              <a:lnSpc>
                <a:spcPct val="16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Moscow Metro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sehr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tief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Fraktione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Schweine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  <a:sym typeface="Wingdings" panose="05000000000000000000" pitchFamily="2" charset="2"/>
              </a:rPr>
              <a:t>Pilze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  <a:sym typeface="Wingdings" panose="05000000000000000000" pitchFamily="2" charset="2"/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D293D955-034D-91D4-7A56-97BF8423E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0"/>
            <a:ext cx="7251922" cy="8323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111102-686B-2C59-EF58-25C8B7C05F02}"/>
              </a:ext>
            </a:extLst>
          </p:cNvPr>
          <p:cNvSpPr/>
          <p:nvPr/>
        </p:nvSpPr>
        <p:spPr>
          <a:xfrm>
            <a:off x="0" y="6337361"/>
            <a:ext cx="12956036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Story</a:t>
            </a:r>
            <a:r>
              <a:rPr lang="en-US" dirty="0"/>
              <a:t>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670777"/>
      </p:ext>
    </p:extLst>
  </p:cSld>
  <p:clrMapOvr>
    <a:masterClrMapping/>
  </p:clrMapOvr>
  <p:transition spd="slow">
    <p:strip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E1D0-B7E0-4754-127C-C6E7D068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Artyom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2403-DF03-A179-79D5-5CCBF309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Hauptcharakter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2009</a:t>
            </a:r>
          </a:p>
          <a:p>
            <a:r>
              <a:rPr lang="de-DE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WDNCh</a:t>
            </a:r>
            <a:endParaRPr lang="de-DE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Adoptivvater Sukhoi</a:t>
            </a:r>
          </a:p>
          <a:p>
            <a:r>
              <a:rPr lang="de-DE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Hermetisches Tor beim Botanischen Garten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CF7B798-E8E0-F0B5-C111-F74B1E9A3D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3C810DB-B354-DE30-075A-E1B56ACA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560541" cy="6858000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92A08234-1791-8340-A226-4BBAA981C699}"/>
              </a:ext>
            </a:extLst>
          </p:cNvPr>
          <p:cNvSpPr txBox="1"/>
          <p:nvPr/>
        </p:nvSpPr>
        <p:spPr>
          <a:xfrm>
            <a:off x="7534888" y="3010368"/>
            <a:ext cx="3520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masis MT Pro Black" panose="02040A04050005020304" pitchFamily="18" charset="0"/>
              </a:rPr>
              <a:t>Bunea</a:t>
            </a:r>
          </a:p>
        </p:txBody>
      </p:sp>
      <p:pic>
        <p:nvPicPr>
          <p:cNvPr id="8" name="Picture 7" descr="A person in a gas mask holding an object&#10;&#10;Description automatically generated">
            <a:extLst>
              <a:ext uri="{FF2B5EF4-FFF2-40B4-BE49-F238E27FC236}">
                <a16:creationId xmlns:a16="http://schemas.microsoft.com/office/drawing/2014/main" id="{0A608E77-9A4C-0FB0-166E-F96C5741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33" y="0"/>
            <a:ext cx="304619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C30A5-8C56-B0BF-381A-4F9B79FE0382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Story</a:t>
            </a:r>
            <a:r>
              <a:rPr lang="en-US" dirty="0"/>
              <a:t>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53861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7EA6-A289-9BCF-51E5-C46B10A1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766218"/>
            <a:ext cx="4767943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Die </a:t>
            </a:r>
            <a:r>
              <a:rPr lang="en-US" sz="4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Schwarzen</a:t>
            </a:r>
            <a:endParaRPr lang="de-DE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 descr="A person with long legs and arms&#10;&#10;Description automatically generated with medium confidence">
            <a:extLst>
              <a:ext uri="{FF2B5EF4-FFF2-40B4-BE49-F238E27FC236}">
                <a16:creationId xmlns:a16="http://schemas.microsoft.com/office/drawing/2014/main" id="{D773BDB9-6866-654E-00A7-4A07A2064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69" y="751114"/>
            <a:ext cx="3480373" cy="555171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A4EBF1-C370-BEC1-8EAE-E0D55F067DA0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Story</a:t>
            </a:r>
            <a:r>
              <a:rPr lang="en-US" dirty="0"/>
              <a:t>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230800"/>
      </p:ext>
    </p:extLst>
  </p:cSld>
  <p:clrMapOvr>
    <a:masterClrMapping/>
  </p:clrMapOvr>
  <p:transition spd="slow">
    <p:strip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CA72-0086-5111-CE8F-BD6DF414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4" y="377372"/>
            <a:ext cx="2917371" cy="13255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Hunter</a:t>
            </a:r>
            <a:endParaRPr lang="de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Content Placeholder 6" descr="A person in a gas mask&#10;&#10;Description automatically generated">
            <a:extLst>
              <a:ext uri="{FF2B5EF4-FFF2-40B4-BE49-F238E27FC236}">
                <a16:creationId xmlns:a16="http://schemas.microsoft.com/office/drawing/2014/main" id="{3FB6B1D0-54B8-400D-CADD-B25BE41E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" y="1702935"/>
            <a:ext cx="4351338" cy="4351338"/>
          </a:xfrm>
        </p:spPr>
      </p:pic>
      <p:pic>
        <p:nvPicPr>
          <p:cNvPr id="9" name="Picture 8" descr="A person wearing a helmet&#10;&#10;Description automatically generated">
            <a:extLst>
              <a:ext uri="{FF2B5EF4-FFF2-40B4-BE49-F238E27FC236}">
                <a16:creationId xmlns:a16="http://schemas.microsoft.com/office/drawing/2014/main" id="{A831ED12-7DA4-4291-5E9D-9461D94A6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71" y="1536702"/>
            <a:ext cx="2785835" cy="4517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18FD81-532E-64F9-FBB4-F0D43432859A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Story</a:t>
            </a:r>
            <a:r>
              <a:rPr lang="en-US" dirty="0"/>
              <a:t>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128717"/>
      </p:ext>
    </p:extLst>
  </p:cSld>
  <p:clrMapOvr>
    <a:masterClrMapping/>
  </p:clrMapOvr>
  <p:transition spd="slow">
    <p:strip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EE3D-D7A6-8E03-E442-41590B44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588" y="1477963"/>
            <a:ext cx="3498669" cy="3902074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Artyoms</a:t>
            </a:r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Reise</a:t>
            </a:r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zu</a:t>
            </a:r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 Polis</a:t>
            </a:r>
            <a:endParaRPr lang="de-DE" sz="5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Content Placeholder 4" descr="A map of a subway system&#10;&#10;Description automatically generated">
            <a:extLst>
              <a:ext uri="{FF2B5EF4-FFF2-40B4-BE49-F238E27FC236}">
                <a16:creationId xmlns:a16="http://schemas.microsoft.com/office/drawing/2014/main" id="{E7BDFA73-0B2F-B61E-25F0-81C88238C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2587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7EA523-E05B-A96F-553E-BA3724C532FB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Story</a:t>
            </a:r>
            <a:r>
              <a:rPr lang="en-US" dirty="0"/>
              <a:t> – Info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330041"/>
      </p:ext>
    </p:extLst>
  </p:cSld>
  <p:clrMapOvr>
    <a:masterClrMapping/>
  </p:clrMapOvr>
  <p:transition spd="slow">
    <p:strip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3146-BC8F-F332-123E-94403453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METRO 2033</a:t>
            </a:r>
            <a:endParaRPr lang="de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E4319-F93D-E8D3-F5F2-5FBC64790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2002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Dmitry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Glukhovsky</a:t>
            </a:r>
            <a:endParaRPr lang="en-US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Russisch</a:t>
            </a:r>
            <a:endParaRPr lang="en-US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de-DE" dirty="0"/>
          </a:p>
        </p:txBody>
      </p:sp>
      <p:pic>
        <p:nvPicPr>
          <p:cNvPr id="5" name="Picture 4" descr="A person wearing a gas mask&#10;&#10;Description automatically generated">
            <a:extLst>
              <a:ext uri="{FF2B5EF4-FFF2-40B4-BE49-F238E27FC236}">
                <a16:creationId xmlns:a16="http://schemas.microsoft.com/office/drawing/2014/main" id="{F285E1A2-FB9E-B972-C263-9C494134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49" y="-12701"/>
            <a:ext cx="5162551" cy="68834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5148B5-4652-1258-3708-6CCAE407EA58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– </a:t>
            </a:r>
            <a:r>
              <a:rPr lang="en-US" b="1" dirty="0"/>
              <a:t>Info</a:t>
            </a:r>
            <a:r>
              <a:rPr lang="en-US" dirty="0"/>
              <a:t> – Autor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302885"/>
      </p:ext>
    </p:extLst>
  </p:cSld>
  <p:clrMapOvr>
    <a:masterClrMapping/>
  </p:clrMapOvr>
  <p:transition spd="slow">
    <p:strip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0A5B-3E64-4AE8-D4B3-04ABF81B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Dmitry </a:t>
            </a:r>
            <a:r>
              <a:rPr lang="en-US" sz="5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Glukhovsky</a:t>
            </a:r>
            <a:endParaRPr lang="en-US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 descr="A person with short hair and beards&#10;&#10;Description automatically generated">
            <a:extLst>
              <a:ext uri="{FF2B5EF4-FFF2-40B4-BE49-F238E27FC236}">
                <a16:creationId xmlns:a16="http://schemas.microsoft.com/office/drawing/2014/main" id="{B57F84B8-C2B8-2977-CF20-A0290397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89" y="1401083"/>
            <a:ext cx="2844011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485E6-33A1-4E9F-59C8-52B7AFC96AFD}"/>
              </a:ext>
            </a:extLst>
          </p:cNvPr>
          <p:cNvSpPr txBox="1"/>
          <p:nvPr/>
        </p:nvSpPr>
        <p:spPr>
          <a:xfrm>
            <a:off x="707571" y="1401083"/>
            <a:ext cx="71954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Geboren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1979, Moscow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Bekannt für Metro Trilogie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Metro 2033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Metro 2034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Metro 2035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Metro 2033; 2002 erschienen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Kollaboration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mit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4A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Haftstrafe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in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Russland</a:t>
            </a:r>
            <a:endParaRPr lang="de-DE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3074F-8265-934C-38F8-99F7145A4F4E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– Info – </a:t>
            </a:r>
            <a:r>
              <a:rPr lang="en-US" b="1" dirty="0"/>
              <a:t>Autor</a:t>
            </a:r>
            <a:r>
              <a:rPr lang="en-US" dirty="0"/>
              <a:t> – </a:t>
            </a:r>
            <a:r>
              <a:rPr lang="en-US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76365"/>
      </p:ext>
    </p:extLst>
  </p:cSld>
  <p:clrMapOvr>
    <a:masterClrMapping/>
  </p:clrMapOvr>
  <p:transition spd="slow">
    <p:strip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D9C06-F8E2-749D-C8C4-850AA5A2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Meinung</a:t>
            </a:r>
            <a:endParaRPr lang="en-US" sz="5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AB5C-C684-B66A-9D6E-7590DF524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795680" cy="390858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8 / 10</a:t>
            </a:r>
          </a:p>
          <a:p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interessantes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Worldbuilding</a:t>
            </a:r>
          </a:p>
          <a:p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Picture 4" descr="A tunnel with a light on the train tracks&#10;&#10;Description automatically generated">
            <a:extLst>
              <a:ext uri="{FF2B5EF4-FFF2-40B4-BE49-F238E27FC236}">
                <a16:creationId xmlns:a16="http://schemas.microsoft.com/office/drawing/2014/main" id="{0DC1B141-A425-B987-1C5F-DF06B715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r="34130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6B5F4D-FE3C-58EF-AF30-7D4094921DBB}"/>
              </a:ext>
            </a:extLst>
          </p:cNvPr>
          <p:cNvSpPr/>
          <p:nvPr/>
        </p:nvSpPr>
        <p:spPr>
          <a:xfrm>
            <a:off x="0" y="6337361"/>
            <a:ext cx="12192000" cy="520639"/>
          </a:xfrm>
          <a:prstGeom prst="rect">
            <a:avLst/>
          </a:prstGeom>
          <a:solidFill>
            <a:srgbClr val="8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– Info – Autor – </a:t>
            </a:r>
            <a:r>
              <a:rPr lang="en-US" b="1" dirty="0" err="1"/>
              <a:t>Meinung</a:t>
            </a:r>
            <a:r>
              <a:rPr lang="en-US" dirty="0"/>
              <a:t> – </a:t>
            </a:r>
            <a:r>
              <a:rPr lang="en-US" dirty="0" err="1"/>
              <a:t>Vergleich</a:t>
            </a:r>
            <a:r>
              <a:rPr lang="en-US" dirty="0"/>
              <a:t> – Intention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765241"/>
      </p:ext>
    </p:extLst>
  </p:cSld>
  <p:clrMapOvr>
    <a:masterClrMapping/>
  </p:clrMapOvr>
  <p:transition spd="slow">
    <p:strips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65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Aharoni</vt:lpstr>
      <vt:lpstr>Amasis MT Pro Black</vt:lpstr>
      <vt:lpstr>Aptos</vt:lpstr>
      <vt:lpstr>Aptos Display</vt:lpstr>
      <vt:lpstr>Arial</vt:lpstr>
      <vt:lpstr>Berlin Sans FB</vt:lpstr>
      <vt:lpstr>Wingdings</vt:lpstr>
      <vt:lpstr>Office Theme</vt:lpstr>
      <vt:lpstr>PowerPoint Presentation</vt:lpstr>
      <vt:lpstr>Moscow Metro</vt:lpstr>
      <vt:lpstr>Artyom</vt:lpstr>
      <vt:lpstr>Die Schwarzen</vt:lpstr>
      <vt:lpstr>Hunter</vt:lpstr>
      <vt:lpstr>Artyoms Reise zu Polis</vt:lpstr>
      <vt:lpstr>METRO 2033</vt:lpstr>
      <vt:lpstr>Dmitry Glukhovsky</vt:lpstr>
      <vt:lpstr>Meinung</vt:lpstr>
      <vt:lpstr>Vergleich</vt:lpstr>
      <vt:lpstr>Intentionen / Themen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McFife</dc:creator>
  <cp:lastModifiedBy>A Fox</cp:lastModifiedBy>
  <cp:revision>19</cp:revision>
  <dcterms:created xsi:type="dcterms:W3CDTF">2024-03-30T06:35:33Z</dcterms:created>
  <dcterms:modified xsi:type="dcterms:W3CDTF">2024-05-27T09:26:53Z</dcterms:modified>
</cp:coreProperties>
</file>